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2"/>
  </p:notesMasterIdLst>
  <p:sldIdLst>
    <p:sldId id="256" r:id="rId2"/>
    <p:sldId id="257" r:id="rId3"/>
    <p:sldId id="258" r:id="rId4"/>
    <p:sldId id="305" r:id="rId5"/>
    <p:sldId id="260" r:id="rId6"/>
    <p:sldId id="261" r:id="rId7"/>
    <p:sldId id="262" r:id="rId8"/>
    <p:sldId id="263" r:id="rId9"/>
    <p:sldId id="306" r:id="rId10"/>
    <p:sldId id="307" r:id="rId11"/>
  </p:sldIdLst>
  <p:sldSz cx="9144000" cy="5143500" type="screen16x9"/>
  <p:notesSz cx="6858000" cy="9144000"/>
  <p:embeddedFontLst>
    <p:embeddedFont>
      <p:font typeface="Montserrat" panose="020B0604020202020204" charset="-52"/>
      <p:regular r:id="rId13"/>
      <p:bold r:id="rId14"/>
      <p:italic r:id="rId15"/>
      <p:boldItalic r:id="rId16"/>
    </p:embeddedFont>
    <p:embeddedFont>
      <p:font typeface="Bahnschrift" panose="020B0502040204020203" pitchFamily="34" charset="0"/>
      <p:regular r:id="rId17"/>
      <p:bold r:id="rId18"/>
    </p:embeddedFont>
    <p:embeddedFont>
      <p:font typeface="Montserrat ExtraBold" panose="020B0604020202020204" charset="-52"/>
      <p:bold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ExtraLight" panose="020B0604020202020204" charset="-5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22B8FF-2560-4293-81F1-5C146BA1F965}">
  <a:tblStyle styleId="{E422B8FF-2560-4293-81F1-5C146BA1F9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974" autoAdjust="0"/>
  </p:normalViewPr>
  <p:slideViewPr>
    <p:cSldViewPr snapToGrid="0">
      <p:cViewPr varScale="1">
        <p:scale>
          <a:sx n="103" d="100"/>
          <a:sy n="103" d="100"/>
        </p:scale>
        <p:origin x="18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6219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5428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Увод </a:t>
            </a:r>
            <a:endParaRPr lang="en-US" sz="2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Дипломният проект представя създаването на адаптивен уебсайт за училищен клуб с помощта на CSS 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фреймуърка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Затова е важно уебсайтовете да са добре направени и адаптивни, за да отговарят на нуждите на различни потребители.</a:t>
            </a:r>
          </a:p>
          <a:p>
            <a:pPr lvl="0"/>
            <a:endParaRPr lang="bg-BG" sz="2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2849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Описание: Представяне(На разработен сайт за училищен клуб)</a:t>
            </a:r>
            <a:endParaRPr lang="en-US" sz="2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Представяне(На разработен сайт за училищен клуб)</a:t>
            </a:r>
          </a:p>
          <a:p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Самата разработка на сайта е по-скоро шаблон(на идея за клуб по програмиране).</a:t>
            </a:r>
          </a:p>
          <a:p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 да заработи едно приложение напълно, трябва да се изградят още различни елементи освен основната му част.</a:t>
            </a:r>
          </a:p>
          <a:p>
            <a:pPr lvl="0"/>
            <a:endParaRPr lang="bg-BG" sz="2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8189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Структура</a:t>
            </a:r>
            <a:endParaRPr lang="en-US" sz="2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Така например  Възможностите за приложение на разработения шаблон са разнообразни – той може да бъде използван за създаване на уебсайтове за различни училищни клубове, ученически организации или курсове.</a:t>
            </a:r>
            <a:endParaRPr lang="en-US" sz="2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Сайта е структуриран във няколко секции. </a:t>
            </a:r>
          </a:p>
          <a:p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Началната страница представя клубовете по интереси и езиците, които се изучават и използват.</a:t>
            </a:r>
          </a:p>
          <a:p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В  секцията „За нас“ давам информация за различните курсове и проекти, които се провеждат – като разработка на уеб и мобилни приложения, създаване на игри, алгоритми и роботика. </a:t>
            </a:r>
          </a:p>
          <a:p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 секцията „Контакти“ съм включила контактна информация и форма за обратна връзка, така че всеки да може лесно да се свърже с нас и да зададе въпроси по интересуващи  го теми.</a:t>
            </a:r>
          </a:p>
          <a:p>
            <a:pPr lvl="0"/>
            <a:endParaRPr lang="bg-BG" sz="2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954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bg-BG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Триадата </a:t>
            </a:r>
            <a:r>
              <a:rPr lang="en-GB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HTML,CSS, JavaScript</a:t>
            </a:r>
            <a:endParaRPr lang="en-US" sz="2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Уеб страниците, които ползваме всеки ден, се изграждат с помощта на три основни технологии – HTML, CSS и 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HTML описва структурата на съдържанието чрез тагове, CSS придава стил и визия, а 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придава динамика и интерактивност. Тази “триада на уеб разработката” е в основата на съвременните, адаптивни и функционални сайтове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464333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Фреймуъркът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 </a:t>
            </a:r>
          </a:p>
          <a:p>
            <a:r>
              <a:rPr lang="en-GB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 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 цялостна библиотека (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фреймуърк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създадена 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да 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улесни разработчиците в изграждането на красиви и  лесни мобилно-оптимизирани уеб приложения.</a:t>
            </a:r>
          </a:p>
          <a:p>
            <a:pPr marL="158750" indent="0">
              <a:buNone/>
            </a:pPr>
            <a:endParaRPr lang="bg-BG" sz="2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937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Мрежова система на </a:t>
            </a:r>
            <a:r>
              <a:rPr lang="en-GB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Една от най-силните страни на 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е неговата мрежова система (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Grid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която е изградена върху технологията 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Flexbox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Тази система използва три основни елемента – контейнери, редове и колони – които създават адаптивен (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responsive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дизайн, който се променя динамично според размера на екрана. </a:t>
            </a:r>
          </a:p>
          <a:p>
            <a:pPr lvl="0"/>
            <a:endParaRPr lang="bg-BG" sz="2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871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Реализация на Адаптивност </a:t>
            </a:r>
          </a:p>
          <a:p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Една от основните ми цели беше сайтът да изглежда добре и да работи коректно на всякакви устройства – от мобилни телефони до големи монитори. За да постигна това, използвах адаптивния дизайн на 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който автоматично пренарежда съдържанието според размера на екрана.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671570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Заключение</a:t>
            </a:r>
            <a:endParaRPr lang="en-US" sz="2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Разработката на проекта ми помогна да натрупам опит и да осъзная значението на адаптивния дизайн и 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Създаденият шаблон е полезна база за бъдещи проекти и  уеб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747786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  <p:sldLayoutId id="2147483659" r:id="rId7"/>
    <p:sldLayoutId id="2147483660" r:id="rId8"/>
    <p:sldLayoutId id="2147483662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85126" y="897553"/>
            <a:ext cx="4593291" cy="595748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sz="1200" dirty="0">
                <a:latin typeface="Bahnschrift" panose="020B0502040204020203" pitchFamily="34" charset="0"/>
              </a:rPr>
              <a:t>Държавен зрелостен изпит за придобиване на трета степен на професионална квалификация – част по теория на професията</a:t>
            </a:r>
            <a:br>
              <a:rPr lang="bg-BG" sz="1200" dirty="0">
                <a:latin typeface="Bahnschrift" panose="020B0502040204020203" pitchFamily="34" charset="0"/>
              </a:rPr>
            </a:br>
            <a:r>
              <a:rPr lang="bg-BG" sz="1200" dirty="0">
                <a:latin typeface="Bahnschrift" panose="020B0502040204020203" pitchFamily="34" charset="0"/>
              </a:rPr>
              <a:t>по професия код 481030 „Приложен програмист“</a:t>
            </a:r>
            <a:br>
              <a:rPr lang="bg-BG" sz="1200" dirty="0">
                <a:latin typeface="Bahnschrift" panose="020B0502040204020203" pitchFamily="34" charset="0"/>
              </a:rPr>
            </a:br>
            <a:r>
              <a:rPr lang="bg-BG" sz="1200" dirty="0">
                <a:latin typeface="Bahnschrift" panose="020B0502040204020203" pitchFamily="34" charset="0"/>
              </a:rPr>
              <a:t>специалност код 4810301 „Приложно програмиране“</a:t>
            </a:r>
            <a:endParaRPr sz="12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603446" y="3705651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bg-BG" dirty="0" smtClean="0">
                <a:latin typeface="Bahnschrift" panose="020B0502040204020203" pitchFamily="34" charset="0"/>
              </a:rPr>
              <a:t>ДИПЛОМАНТ:</a:t>
            </a:r>
            <a:endParaRPr lang="bg-BG" dirty="0">
              <a:latin typeface="Bahnschrift" panose="020B0502040204020203" pitchFamily="34" charset="0"/>
            </a:endParaRPr>
          </a:p>
          <a:p>
            <a:pPr algn="r"/>
            <a:r>
              <a:rPr lang="bg-BG" dirty="0">
                <a:latin typeface="Bahnschrift" panose="020B0502040204020203" pitchFamily="34" charset="0"/>
              </a:rPr>
              <a:t> Велизара Сариева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217179" y="1926973"/>
            <a:ext cx="4441867" cy="1345006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bg-BG" sz="1400" dirty="0">
                <a:latin typeface="Bahnschrift" panose="020B0502040204020203" pitchFamily="34" charset="0"/>
              </a:rPr>
              <a:t>Тема: </a:t>
            </a:r>
            <a:r>
              <a:rPr lang="en-US" sz="1400" dirty="0" smtClean="0">
                <a:latin typeface="Bahnschrift" panose="020B0502040204020203" pitchFamily="34" charset="0"/>
              </a:rPr>
              <a:t>,,</a:t>
            </a:r>
            <a:r>
              <a:rPr lang="ru-RU" sz="1400" dirty="0" smtClean="0">
                <a:latin typeface="Bahnschrift" panose="020B0502040204020203" pitchFamily="34" charset="0"/>
              </a:rPr>
              <a:t>Адаптивно </a:t>
            </a:r>
            <a:r>
              <a:rPr lang="ru-RU" sz="1400" dirty="0" err="1" smtClean="0">
                <a:latin typeface="Bahnschrift" panose="020B0502040204020203" pitchFamily="34" charset="0"/>
              </a:rPr>
              <a:t>уформление</a:t>
            </a:r>
            <a:r>
              <a:rPr lang="ru-RU" sz="1400" dirty="0" smtClean="0">
                <a:latin typeface="Bahnschrift" panose="020B0502040204020203" pitchFamily="34" charset="0"/>
              </a:rPr>
              <a:t> на </a:t>
            </a:r>
            <a:r>
              <a:rPr lang="ru-RU" sz="1400" dirty="0" err="1" smtClean="0">
                <a:latin typeface="Bahnschrift" panose="020B0502040204020203" pitchFamily="34" charset="0"/>
              </a:rPr>
              <a:t>уеб</a:t>
            </a:r>
            <a:r>
              <a:rPr lang="ru-RU" sz="1400" dirty="0" smtClean="0">
                <a:latin typeface="Bahnschrift" panose="020B0502040204020203" pitchFamily="34" charset="0"/>
              </a:rPr>
              <a:t> </a:t>
            </a:r>
            <a:r>
              <a:rPr lang="ru-RU" sz="1400" dirty="0" err="1" smtClean="0">
                <a:latin typeface="Bahnschrift" panose="020B0502040204020203" pitchFamily="34" charset="0"/>
              </a:rPr>
              <a:t>страници</a:t>
            </a:r>
            <a:r>
              <a:rPr lang="ru-RU" sz="1400" dirty="0" smtClean="0">
                <a:latin typeface="Bahnschrift" panose="020B0502040204020203" pitchFamily="34" charset="0"/>
              </a:rPr>
              <a:t> с </a:t>
            </a:r>
            <a:r>
              <a:rPr lang="en-US" sz="1400" dirty="0" smtClean="0">
                <a:latin typeface="Bahnschrift" panose="020B0502040204020203" pitchFamily="34" charset="0"/>
              </a:rPr>
              <a:t>Bootstrap”</a:t>
            </a:r>
            <a:r>
              <a:rPr lang="bg-BG" sz="1400" dirty="0">
                <a:latin typeface="Bahnschrift" panose="020B0502040204020203" pitchFamily="34" charset="0"/>
                <a:ea typeface="Calibri" panose="020F0502020204030204" pitchFamily="34" charset="0"/>
              </a:rPr>
              <a:t/>
            </a:r>
            <a:br>
              <a:rPr lang="bg-BG" sz="1400" dirty="0">
                <a:latin typeface="Bahnschrift" panose="020B0502040204020203" pitchFamily="34" charset="0"/>
                <a:ea typeface="Calibri" panose="020F0502020204030204" pitchFamily="34" charset="0"/>
              </a:rPr>
            </a:br>
            <a:endParaRPr sz="14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2983828" y="186128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3" y="263136"/>
            <a:ext cx="1118331" cy="11183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866058" y="2076472"/>
            <a:ext cx="5600446" cy="941400"/>
          </a:xfrm>
        </p:spPr>
        <p:txBody>
          <a:bodyPr/>
          <a:lstStyle/>
          <a:p>
            <a:r>
              <a:rPr lang="bg-BG" dirty="0" smtClean="0"/>
              <a:t>Благодаря, Ви за вниманието!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78200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Картина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Картина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421" y="0"/>
            <a:ext cx="4202579" cy="22594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931922" y="221360"/>
            <a:ext cx="3890058" cy="456218"/>
          </a:xfrm>
        </p:spPr>
        <p:txBody>
          <a:bodyPr/>
          <a:lstStyle/>
          <a:p>
            <a:r>
              <a:rPr lang="bg-BG" dirty="0" smtClean="0"/>
              <a:t>Структура на уебсайта</a:t>
            </a:r>
            <a:endParaRPr lang="bg-BG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8568"/>
            <a:ext cx="6045565" cy="3164932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700" y="0"/>
            <a:ext cx="4566300" cy="1585097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958" y="3039425"/>
            <a:ext cx="3770042" cy="210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2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659678" y="353784"/>
            <a:ext cx="4180200" cy="464700"/>
          </a:xfrm>
        </p:spPr>
        <p:txBody>
          <a:bodyPr/>
          <a:lstStyle/>
          <a:p>
            <a:r>
              <a:rPr lang="bg-BG" dirty="0" smtClean="0"/>
              <a:t>Триадата </a:t>
            </a:r>
            <a:r>
              <a:rPr lang="en-US" dirty="0" smtClean="0"/>
              <a:t>HTML, CSS, </a:t>
            </a:r>
            <a:r>
              <a:rPr lang="bg-BG" dirty="0" smtClean="0"/>
              <a:t>И </a:t>
            </a:r>
            <a:r>
              <a:rPr lang="en-US" dirty="0" smtClean="0"/>
              <a:t>JavaScript</a:t>
            </a:r>
            <a:endParaRPr lang="bg-BG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 rotWithShape="1">
          <a:blip r:embed="rId3"/>
          <a:srcRect t="14067"/>
          <a:stretch/>
        </p:blipFill>
        <p:spPr>
          <a:xfrm>
            <a:off x="1605135" y="1381466"/>
            <a:ext cx="6183712" cy="1925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96268" cy="5143500"/>
          </a:xfrm>
          <a:prstGeom prst="rect">
            <a:avLst/>
          </a:prstGeom>
        </p:spPr>
      </p:pic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221876" y="3865252"/>
            <a:ext cx="2770094" cy="652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err="1" smtClean="0"/>
              <a:t>Фреймуъркът</a:t>
            </a:r>
            <a:r>
              <a:rPr lang="bg-BG" dirty="0" smtClean="0"/>
              <a:t> </a:t>
            </a:r>
            <a:r>
              <a:rPr lang="en-US" dirty="0" smtClean="0"/>
              <a:t>Bootstrap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1243852" y="28166"/>
            <a:ext cx="4397905" cy="529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 smtClean="0"/>
              <a:t>Мрежова система на </a:t>
            </a:r>
            <a:r>
              <a:rPr lang="en-US" sz="1600" dirty="0" smtClean="0"/>
              <a:t>Bootstrap</a:t>
            </a:r>
            <a:endParaRPr sz="1600" dirty="0">
              <a:solidFill>
                <a:schemeClr val="accent1"/>
              </a:solidFill>
            </a:endParaRP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053"/>
            <a:ext cx="9144000" cy="4629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591654" y="2504069"/>
            <a:ext cx="3743120" cy="916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 smtClean="0"/>
              <a:t>Реализация и адаптивност</a:t>
            </a:r>
            <a:endParaRPr sz="1600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587"/>
            <a:ext cx="5381145" cy="40390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550372" y="515252"/>
            <a:ext cx="4593949" cy="864080"/>
          </a:xfrm>
        </p:spPr>
        <p:txBody>
          <a:bodyPr/>
          <a:lstStyle/>
          <a:p>
            <a:r>
              <a:rPr lang="bg-BG" sz="1600" dirty="0" smtClean="0"/>
              <a:t>Заключение</a:t>
            </a:r>
            <a:endParaRPr lang="bg-BG" sz="1600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965" y="947292"/>
            <a:ext cx="3998856" cy="399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37000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421</Words>
  <Application>Microsoft Office PowerPoint</Application>
  <PresentationFormat>Презентация на цял екран (16:9)</PresentationFormat>
  <Paragraphs>35</Paragraphs>
  <Slides>10</Slides>
  <Notes>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7" baseType="lpstr">
      <vt:lpstr>Montserrat</vt:lpstr>
      <vt:lpstr>Arial</vt:lpstr>
      <vt:lpstr>Bahnschrift</vt:lpstr>
      <vt:lpstr>Montserrat ExtraBold</vt:lpstr>
      <vt:lpstr>Calibri</vt:lpstr>
      <vt:lpstr>Montserrat ExtraLight</vt:lpstr>
      <vt:lpstr>Futuristic Background by Slidesgo</vt:lpstr>
      <vt:lpstr>Държавен зрелостен изпит за придобиване на трета степен на професионална квалификация – част по теория на професията по професия код 481030 „Приложен програмист“ специалност код 4810301 „Приложно програмиране“</vt:lpstr>
      <vt:lpstr>Презентация на PowerPoint</vt:lpstr>
      <vt:lpstr>Презентация на PowerPoint</vt:lpstr>
      <vt:lpstr>Структура на уебсайта</vt:lpstr>
      <vt:lpstr>Презентация на PowerPoint</vt:lpstr>
      <vt:lpstr>Презентация на PowerPoint</vt:lpstr>
      <vt:lpstr>Мрежова система на Bootstrap</vt:lpstr>
      <vt:lpstr>Реализация и адаптивност</vt:lpstr>
      <vt:lpstr>Заключение</vt:lpstr>
      <vt:lpstr>Благодаря, Ви за вниманието!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Държавен зрелостен изпит за придобиване на трета степен на професионална квалификация – част по теория на професията по професия код 481030 „Приложен програмист“ специалност код 4810301 „Приложно програмиране“</dc:title>
  <dc:creator>Admin</dc:creator>
  <cp:lastModifiedBy>Admin</cp:lastModifiedBy>
  <cp:revision>12</cp:revision>
  <dcterms:modified xsi:type="dcterms:W3CDTF">2025-05-19T07:02:31Z</dcterms:modified>
</cp:coreProperties>
</file>